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6F54"/>
    <a:srgbClr val="FDF1C4"/>
    <a:srgbClr val="E5D49A"/>
    <a:srgbClr val="BCB800"/>
    <a:srgbClr val="D6A300"/>
    <a:srgbClr val="525F84"/>
    <a:srgbClr val="D7DBE6"/>
    <a:srgbClr val="CBD000"/>
    <a:srgbClr val="C7E7CA"/>
    <a:srgbClr val="F3E5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3" autoAdjust="0"/>
    <p:restoredTop sz="94660"/>
  </p:normalViewPr>
  <p:slideViewPr>
    <p:cSldViewPr snapToGrid="0">
      <p:cViewPr>
        <p:scale>
          <a:sx n="100" d="100"/>
          <a:sy n="100" d="100"/>
        </p:scale>
        <p:origin x="52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5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5989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539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79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66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2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17252" y="151245"/>
            <a:ext cx="5270740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0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7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2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6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D4AC0-C2D8-4430-ACA3-F671627707DD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3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microsoft.com/office/2007/relationships/hdphoto" Target="../media/hdphoto9.wdp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9" Type="http://schemas.microsoft.com/office/2007/relationships/hdphoto" Target="../media/hdphoto22.wdp"/><Relationship Id="rId21" Type="http://schemas.microsoft.com/office/2007/relationships/hdphoto" Target="../media/hdphoto13.wdp"/><Relationship Id="rId34" Type="http://schemas.openxmlformats.org/officeDocument/2006/relationships/image" Target="../media/image24.png"/><Relationship Id="rId7" Type="http://schemas.microsoft.com/office/2007/relationships/hdphoto" Target="../media/hdphoto6.wdp"/><Relationship Id="rId12" Type="http://schemas.openxmlformats.org/officeDocument/2006/relationships/image" Target="../media/image13.png"/><Relationship Id="rId17" Type="http://schemas.microsoft.com/office/2007/relationships/hdphoto" Target="../media/hdphoto11.wdp"/><Relationship Id="rId25" Type="http://schemas.microsoft.com/office/2007/relationships/hdphoto" Target="../media/hdphoto15.wdp"/><Relationship Id="rId33" Type="http://schemas.microsoft.com/office/2007/relationships/hdphoto" Target="../media/hdphoto19.wdp"/><Relationship Id="rId38" Type="http://schemas.openxmlformats.org/officeDocument/2006/relationships/image" Target="../media/image26.png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8.wdp"/><Relationship Id="rId24" Type="http://schemas.openxmlformats.org/officeDocument/2006/relationships/image" Target="../media/image19.png"/><Relationship Id="rId32" Type="http://schemas.openxmlformats.org/officeDocument/2006/relationships/image" Target="../media/image23.png"/><Relationship Id="rId37" Type="http://schemas.microsoft.com/office/2007/relationships/hdphoto" Target="../media/hdphoto21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23" Type="http://schemas.microsoft.com/office/2007/relationships/hdphoto" Target="../media/hdphoto14.wdp"/><Relationship Id="rId28" Type="http://schemas.openxmlformats.org/officeDocument/2006/relationships/image" Target="../media/image21.png"/><Relationship Id="rId36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microsoft.com/office/2007/relationships/hdphoto" Target="../media/hdphoto12.wdp"/><Relationship Id="rId31" Type="http://schemas.microsoft.com/office/2007/relationships/hdphoto" Target="../media/hdphoto18.wdp"/><Relationship Id="rId4" Type="http://schemas.openxmlformats.org/officeDocument/2006/relationships/image" Target="../media/image9.png"/><Relationship Id="rId9" Type="http://schemas.microsoft.com/office/2007/relationships/hdphoto" Target="../media/hdphoto7.wdp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microsoft.com/office/2007/relationships/hdphoto" Target="../media/hdphoto16.wdp"/><Relationship Id="rId30" Type="http://schemas.openxmlformats.org/officeDocument/2006/relationships/image" Target="../media/image22.png"/><Relationship Id="rId35" Type="http://schemas.microsoft.com/office/2007/relationships/hdphoto" Target="../media/hdphoto20.wdp"/><Relationship Id="rId8" Type="http://schemas.openxmlformats.org/officeDocument/2006/relationships/image" Target="../media/image11.png"/><Relationship Id="rId3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Deer Age via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B9F8-1A5D-922C-D18C-F16201EF69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9/25/2025</a:t>
            </a:r>
          </a:p>
        </p:txBody>
      </p:sp>
    </p:spTree>
    <p:extLst>
      <p:ext uri="{BB962C8B-B14F-4D97-AF65-F5344CB8AC3E}">
        <p14:creationId xmlns:p14="http://schemas.microsoft.com/office/powerpoint/2010/main" val="29103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C44122-9F6F-0B15-1B4D-A5725A465AF8}"/>
              </a:ext>
            </a:extLst>
          </p:cNvPr>
          <p:cNvSpPr txBox="1"/>
          <p:nvPr/>
        </p:nvSpPr>
        <p:spPr>
          <a:xfrm>
            <a:off x="181156" y="126520"/>
            <a:ext cx="50895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Workflow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0B976A-5F36-A5BB-91CA-D07487577E8A}"/>
              </a:ext>
            </a:extLst>
          </p:cNvPr>
          <p:cNvSpPr/>
          <p:nvPr/>
        </p:nvSpPr>
        <p:spPr>
          <a:xfrm>
            <a:off x="3303916" y="1893987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collected through various sources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4A4913-30B2-A988-A782-67FBDFBA5682}"/>
              </a:ext>
            </a:extLst>
          </p:cNvPr>
          <p:cNvSpPr/>
          <p:nvPr/>
        </p:nvSpPr>
        <p:spPr>
          <a:xfrm>
            <a:off x="6396484" y="1893986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Resized images stored; info stored in metadata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991937-4E64-3B03-5387-0450E8D23E65}"/>
              </a:ext>
            </a:extLst>
          </p:cNvPr>
          <p:cNvSpPr/>
          <p:nvPr/>
        </p:nvSpPr>
        <p:spPr>
          <a:xfrm>
            <a:off x="9489052" y="1893985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Python collects, interpolates images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23FBE2-23C0-2898-E09C-769C3E56825C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5313871" y="2148465"/>
            <a:ext cx="1082613" cy="1"/>
          </a:xfrm>
          <a:prstGeom prst="line">
            <a:avLst/>
          </a:prstGeom>
          <a:noFill/>
          <a:ln w="508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803982-91C7-A847-9879-D3B777D572D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8406439" y="2148464"/>
            <a:ext cx="1082613" cy="1"/>
          </a:xfrm>
          <a:prstGeom prst="line">
            <a:avLst/>
          </a:prstGeom>
          <a:noFill/>
          <a:ln w="508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2B5EF6-6587-48D4-7A6C-1D8D3A67FB03}"/>
              </a:ext>
            </a:extLst>
          </p:cNvPr>
          <p:cNvSpPr/>
          <p:nvPr/>
        </p:nvSpPr>
        <p:spPr>
          <a:xfrm>
            <a:off x="6396484" y="3962326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developed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DCBACB-AAFB-4C20-F98A-82021C44B303}"/>
              </a:ext>
            </a:extLst>
          </p:cNvPr>
          <p:cNvSpPr/>
          <p:nvPr/>
        </p:nvSpPr>
        <p:spPr>
          <a:xfrm>
            <a:off x="3303916" y="3962327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Optimal model stored on Dropbox (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.pth</a:t>
            </a:r>
            <a:r>
              <a:rPr lang="en-US" sz="1200" dirty="0"/>
              <a:t>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6BE257-1A02-AF5B-99BC-FBBD1D8F00F0}"/>
              </a:ext>
            </a:extLst>
          </p:cNvPr>
          <p:cNvSpPr/>
          <p:nvPr/>
        </p:nvSpPr>
        <p:spPr>
          <a:xfrm>
            <a:off x="9489052" y="3962327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Dataset is split into training / validation set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901515-4F89-AA00-4CCD-DFCEB784D5F6}"/>
              </a:ext>
            </a:extLst>
          </p:cNvPr>
          <p:cNvCxnSpPr>
            <a:cxnSpLocks/>
            <a:stCxn id="8" idx="1"/>
            <a:endCxn id="4" idx="3"/>
          </p:cNvCxnSpPr>
          <p:nvPr/>
        </p:nvCxnSpPr>
        <p:spPr>
          <a:xfrm flipH="1" flipV="1">
            <a:off x="8406439" y="4216805"/>
            <a:ext cx="1082613" cy="1"/>
          </a:xfrm>
          <a:prstGeom prst="line">
            <a:avLst/>
          </a:prstGeom>
          <a:noFill/>
          <a:ln w="508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D8E613-7600-45DC-4865-ACD27AA94653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>
            <a:off x="5313871" y="4216805"/>
            <a:ext cx="1082613" cy="1"/>
          </a:xfrm>
          <a:prstGeom prst="line">
            <a:avLst/>
          </a:prstGeom>
          <a:noFill/>
          <a:ln w="508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F2EB53-CBAF-F9CD-A713-C5C96CEF569B}"/>
              </a:ext>
            </a:extLst>
          </p:cNvPr>
          <p:cNvSpPr/>
          <p:nvPr/>
        </p:nvSpPr>
        <p:spPr>
          <a:xfrm>
            <a:off x="3303916" y="6030666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input by user via website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DAEF24-DDFB-5C4F-8F81-0E882ECBFF85}"/>
              </a:ext>
            </a:extLst>
          </p:cNvPr>
          <p:cNvSpPr/>
          <p:nvPr/>
        </p:nvSpPr>
        <p:spPr>
          <a:xfrm>
            <a:off x="6396485" y="6030665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transferred to model via Railway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B57045-E5E4-984B-5AD7-7B8C171BC2E1}"/>
              </a:ext>
            </a:extLst>
          </p:cNvPr>
          <p:cNvSpPr/>
          <p:nvPr/>
        </p:nvSpPr>
        <p:spPr>
          <a:xfrm>
            <a:off x="9489053" y="6030665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Predictions returned to user via website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BCEECF-8D2A-EAAC-1706-6854086F34D4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5313871" y="6285144"/>
            <a:ext cx="1082614" cy="1"/>
          </a:xfrm>
          <a:prstGeom prst="line">
            <a:avLst/>
          </a:prstGeom>
          <a:noFill/>
          <a:ln w="508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3AE8502-4DDD-AE06-4179-3F448380F8A4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406440" y="6285144"/>
            <a:ext cx="1082613" cy="0"/>
          </a:xfrm>
          <a:prstGeom prst="line">
            <a:avLst/>
          </a:prstGeom>
          <a:noFill/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9D10047-37D7-399C-8674-E6DF35EEEA28}"/>
              </a:ext>
            </a:extLst>
          </p:cNvPr>
          <p:cNvCxnSpPr>
            <a:stCxn id="5" idx="3"/>
            <a:endCxn id="8" idx="3"/>
          </p:cNvCxnSpPr>
          <p:nvPr/>
        </p:nvCxnSpPr>
        <p:spPr>
          <a:xfrm>
            <a:off x="11499007" y="2148464"/>
            <a:ext cx="12700" cy="2068342"/>
          </a:xfrm>
          <a:prstGeom prst="bentConnector3">
            <a:avLst>
              <a:gd name="adj1" fmla="val 1800000"/>
            </a:avLst>
          </a:prstGeom>
          <a:noFill/>
          <a:ln w="508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6637335-2566-96EB-C839-2CCE9F7BED76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 rot="10800000" flipV="1">
            <a:off x="3303916" y="4216805"/>
            <a:ext cx="12700" cy="2068339"/>
          </a:xfrm>
          <a:prstGeom prst="bentConnector3">
            <a:avLst>
              <a:gd name="adj1" fmla="val 1800000"/>
            </a:avLst>
          </a:prstGeom>
          <a:noFill/>
          <a:ln w="508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FEFAA87-C53B-655A-B1DE-B692D998CAAE}"/>
              </a:ext>
            </a:extLst>
          </p:cNvPr>
          <p:cNvGrpSpPr/>
          <p:nvPr/>
        </p:nvGrpSpPr>
        <p:grpSpPr>
          <a:xfrm>
            <a:off x="6702946" y="995585"/>
            <a:ext cx="1461598" cy="882057"/>
            <a:chOff x="6461052" y="821716"/>
            <a:chExt cx="1945387" cy="1174018"/>
          </a:xfrm>
        </p:grpSpPr>
        <p:pic>
          <p:nvPicPr>
            <p:cNvPr id="43" name="Picture 42" descr="A deer walking in the dark&#10;&#10;AI-generated content may be incorrect.">
              <a:extLst>
                <a:ext uri="{FF2B5EF4-FFF2-40B4-BE49-F238E27FC236}">
                  <a16:creationId xmlns:a16="http://schemas.microsoft.com/office/drawing/2014/main" id="{3F05B685-FFC6-936A-D75C-9AF1BF3E5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1" r="18958"/>
            <a:stretch/>
          </p:blipFill>
          <p:spPr>
            <a:xfrm>
              <a:off x="6461052" y="821716"/>
              <a:ext cx="961548" cy="961548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44" name="Picture 43" descr="A close up of a jaw&#10;&#10;AI-generated content may be incorrect.">
              <a:extLst>
                <a:ext uri="{FF2B5EF4-FFF2-40B4-BE49-F238E27FC236}">
                  <a16:creationId xmlns:a16="http://schemas.microsoft.com/office/drawing/2014/main" id="{5C4D0F63-C713-31DF-6ED1-01C52C2E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6" r="6966"/>
            <a:stretch/>
          </p:blipFill>
          <p:spPr>
            <a:xfrm>
              <a:off x="7034133" y="1213055"/>
              <a:ext cx="1372306" cy="782679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42D2F0F-64DE-6B8C-5D7B-1288F591BFF2}"/>
              </a:ext>
            </a:extLst>
          </p:cNvPr>
          <p:cNvGrpSpPr/>
          <p:nvPr/>
        </p:nvGrpSpPr>
        <p:grpSpPr>
          <a:xfrm>
            <a:off x="9736983" y="996613"/>
            <a:ext cx="1498069" cy="881029"/>
            <a:chOff x="9489052" y="821716"/>
            <a:chExt cx="1993930" cy="1172648"/>
          </a:xfrm>
        </p:grpSpPr>
        <p:pic>
          <p:nvPicPr>
            <p:cNvPr id="47" name="Picture 46" descr="A deer walking in the dark&#10;&#10;AI-generated content may be incorrect.">
              <a:extLst>
                <a:ext uri="{FF2B5EF4-FFF2-40B4-BE49-F238E27FC236}">
                  <a16:creationId xmlns:a16="http://schemas.microsoft.com/office/drawing/2014/main" id="{02DC2517-D4D3-8478-5080-88A8AFB24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1" r="18958"/>
            <a:stretch/>
          </p:blipFill>
          <p:spPr>
            <a:xfrm>
              <a:off x="9489052" y="821716"/>
              <a:ext cx="961548" cy="961548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48" name="Picture 47" descr="A close up of a jaw&#10;&#10;AI-generated content may be incorrect.">
              <a:extLst>
                <a:ext uri="{FF2B5EF4-FFF2-40B4-BE49-F238E27FC236}">
                  <a16:creationId xmlns:a16="http://schemas.microsoft.com/office/drawing/2014/main" id="{C95B2921-804C-D3F6-D45C-FAE57D980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6" r="6966"/>
            <a:stretch/>
          </p:blipFill>
          <p:spPr>
            <a:xfrm>
              <a:off x="10110676" y="1211685"/>
              <a:ext cx="1372306" cy="782679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5728D923-B3B8-6131-1E3A-652E6A36096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396484" y="2984576"/>
            <a:ext cx="2009955" cy="72039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13006F83-C3E4-C634-B242-F1E2D291F48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87104" y="2753797"/>
            <a:ext cx="1984555" cy="118194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631F87C1-3CB2-5C52-5486-3BEF230632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5779" y="749098"/>
            <a:ext cx="1106228" cy="1081010"/>
          </a:xfrm>
          <a:prstGeom prst="roundRect">
            <a:avLst>
              <a:gd name="adj" fmla="val 961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01136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C4C340-3D46-488C-3E85-690D5752F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548982"/>
              </p:ext>
            </p:extLst>
          </p:nvPr>
        </p:nvGraphicFramePr>
        <p:xfrm>
          <a:off x="3148642" y="5843758"/>
          <a:ext cx="811466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780">
                  <a:extLst>
                    <a:ext uri="{9D8B030D-6E8A-4147-A177-3AD203B41FA5}">
                      <a16:colId xmlns:a16="http://schemas.microsoft.com/office/drawing/2014/main" val="1602408817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279311431"/>
                    </a:ext>
                  </a:extLst>
                </a:gridCol>
                <a:gridCol w="889317">
                  <a:extLst>
                    <a:ext uri="{9D8B030D-6E8A-4147-A177-3AD203B41FA5}">
                      <a16:colId xmlns:a16="http://schemas.microsoft.com/office/drawing/2014/main" val="413379111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3311541417"/>
                    </a:ext>
                  </a:extLst>
                </a:gridCol>
                <a:gridCol w="976630">
                  <a:extLst>
                    <a:ext uri="{9D8B030D-6E8A-4147-A177-3AD203B41FA5}">
                      <a16:colId xmlns:a16="http://schemas.microsoft.com/office/drawing/2014/main" val="35314876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195828005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205303593"/>
                    </a:ext>
                  </a:extLst>
                </a:gridCol>
                <a:gridCol w="1840230">
                  <a:extLst>
                    <a:ext uri="{9D8B030D-6E8A-4147-A177-3AD203B41FA5}">
                      <a16:colId xmlns:a16="http://schemas.microsoft.com/office/drawing/2014/main" val="4109123996"/>
                    </a:ext>
                  </a:extLst>
                </a:gridCol>
              </a:tblGrid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Filename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37898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244 x 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trailcam_ensemble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115124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EfficientNet-B5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512 x 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BW /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80.4%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78.4%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251809_enb5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63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838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C4C340-3D46-488C-3E85-690D5752F05D}"/>
              </a:ext>
            </a:extLst>
          </p:cNvPr>
          <p:cNvGraphicFramePr>
            <a:graphicFrameLocks noGrp="1"/>
          </p:cNvGraphicFramePr>
          <p:nvPr/>
        </p:nvGraphicFramePr>
        <p:xfrm>
          <a:off x="3148642" y="5843758"/>
          <a:ext cx="811466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780">
                  <a:extLst>
                    <a:ext uri="{9D8B030D-6E8A-4147-A177-3AD203B41FA5}">
                      <a16:colId xmlns:a16="http://schemas.microsoft.com/office/drawing/2014/main" val="1602408817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279311431"/>
                    </a:ext>
                  </a:extLst>
                </a:gridCol>
                <a:gridCol w="889317">
                  <a:extLst>
                    <a:ext uri="{9D8B030D-6E8A-4147-A177-3AD203B41FA5}">
                      <a16:colId xmlns:a16="http://schemas.microsoft.com/office/drawing/2014/main" val="413379111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3311541417"/>
                    </a:ext>
                  </a:extLst>
                </a:gridCol>
                <a:gridCol w="976630">
                  <a:extLst>
                    <a:ext uri="{9D8B030D-6E8A-4147-A177-3AD203B41FA5}">
                      <a16:colId xmlns:a16="http://schemas.microsoft.com/office/drawing/2014/main" val="35314876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195828005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205303593"/>
                    </a:ext>
                  </a:extLst>
                </a:gridCol>
                <a:gridCol w="1840230">
                  <a:extLst>
                    <a:ext uri="{9D8B030D-6E8A-4147-A177-3AD203B41FA5}">
                      <a16:colId xmlns:a16="http://schemas.microsoft.com/office/drawing/2014/main" val="4109123996"/>
                    </a:ext>
                  </a:extLst>
                </a:gridCol>
              </a:tblGrid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Filename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37898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244 x 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trailcam_ensemble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115124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EfficientNet-B5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512 x 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BW /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80.4%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78.4%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251809_enb5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63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042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341" y="4295954"/>
            <a:ext cx="8915399" cy="835109"/>
          </a:xfrm>
        </p:spPr>
        <p:txBody>
          <a:bodyPr>
            <a:normAutofit fontScale="90000"/>
          </a:bodyPr>
          <a:lstStyle/>
          <a:p>
            <a:r>
              <a:rPr lang="en-US" dirty="0"/>
              <a:t>Extra images</a:t>
            </a:r>
          </a:p>
        </p:txBody>
      </p:sp>
    </p:spTree>
    <p:extLst>
      <p:ext uri="{BB962C8B-B14F-4D97-AF65-F5344CB8AC3E}">
        <p14:creationId xmlns:p14="http://schemas.microsoft.com/office/powerpoint/2010/main" val="267096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11970F-782F-E3C9-2508-3C7D4F4AABA8}"/>
              </a:ext>
            </a:extLst>
          </p:cNvPr>
          <p:cNvGrpSpPr/>
          <p:nvPr/>
        </p:nvGrpSpPr>
        <p:grpSpPr>
          <a:xfrm>
            <a:off x="761578" y="1490662"/>
            <a:ext cx="11235264" cy="3990976"/>
            <a:chOff x="761578" y="1490662"/>
            <a:chExt cx="11235264" cy="39909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48A1CA-A7FC-967B-09FA-A8507B09DE14}"/>
                </a:ext>
              </a:extLst>
            </p:cNvPr>
            <p:cNvSpPr/>
            <p:nvPr/>
          </p:nvSpPr>
          <p:spPr>
            <a:xfrm>
              <a:off x="761578" y="3168650"/>
              <a:ext cx="1526538" cy="635000"/>
            </a:xfrm>
            <a:prstGeom prst="roundRect">
              <a:avLst>
                <a:gd name="adj" fmla="val 14167"/>
              </a:avLst>
            </a:prstGeom>
            <a:solidFill>
              <a:srgbClr val="C1E5F5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</a:t>
              </a:r>
            </a:p>
            <a:p>
              <a:pPr algn="ctr"/>
              <a:r>
                <a:rPr lang="en-US" sz="1200" dirty="0"/>
                <a:t>224 x 224 x 3</a:t>
              </a:r>
            </a:p>
            <a:p>
              <a:pPr algn="ctr"/>
              <a:r>
                <a:rPr lang="en-US" sz="1200" dirty="0"/>
                <a:t>Deer image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CBCE65-620B-008A-C4E1-85293D5A62D9}"/>
                </a:ext>
              </a:extLst>
            </p:cNvPr>
            <p:cNvSpPr/>
            <p:nvPr/>
          </p:nvSpPr>
          <p:spPr>
            <a:xfrm>
              <a:off x="8508407" y="3168650"/>
              <a:ext cx="1668354" cy="635000"/>
            </a:xfrm>
            <a:prstGeom prst="roundRect">
              <a:avLst>
                <a:gd name="adj" fmla="val 14167"/>
              </a:avLst>
            </a:prstGeom>
            <a:solidFill>
              <a:srgbClr val="D7DBE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Ensemble Agg.</a:t>
              </a:r>
            </a:p>
            <a:p>
              <a:pPr algn="ctr"/>
              <a:r>
                <a:rPr lang="en-US" sz="1200" dirty="0"/>
                <a:t>SoftMax average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4404868-FA41-405E-EECA-BBA05052088B}"/>
                </a:ext>
              </a:extLst>
            </p:cNvPr>
            <p:cNvSpPr/>
            <p:nvPr/>
          </p:nvSpPr>
          <p:spPr>
            <a:xfrm>
              <a:off x="10586721" y="3168650"/>
              <a:ext cx="1410121" cy="635000"/>
            </a:xfrm>
            <a:prstGeom prst="roundRect">
              <a:avLst>
                <a:gd name="adj" fmla="val 14167"/>
              </a:avLst>
            </a:prstGeom>
            <a:solidFill>
              <a:srgbClr val="F3E5F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Final Prediction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7C1BBA9-ACAC-62F7-8AA0-7B559FDFCA0D}"/>
                </a:ext>
              </a:extLst>
            </p:cNvPr>
            <p:cNvGrpSpPr/>
            <p:nvPr/>
          </p:nvGrpSpPr>
          <p:grpSpPr>
            <a:xfrm>
              <a:off x="2698074" y="2747169"/>
              <a:ext cx="1526539" cy="1477962"/>
              <a:chOff x="2698074" y="3013075"/>
              <a:chExt cx="1526539" cy="1477962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8671B77-4261-151C-3681-B6A4067B1640}"/>
                  </a:ext>
                </a:extLst>
              </p:cNvPr>
              <p:cNvSpPr/>
              <p:nvPr/>
            </p:nvSpPr>
            <p:spPr>
              <a:xfrm>
                <a:off x="2698075" y="3013075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rgbClr val="D6A3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Original image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B5E1447-FFA2-D65A-3F35-7FC721B66981}"/>
                  </a:ext>
                </a:extLst>
              </p:cNvPr>
              <p:cNvSpPr/>
              <p:nvPr/>
            </p:nvSpPr>
            <p:spPr>
              <a:xfrm>
                <a:off x="2698074" y="3856037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Flipped image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7359244-D5D3-603E-495B-4611DE43E513}"/>
                </a:ext>
              </a:extLst>
            </p:cNvPr>
            <p:cNvGrpSpPr/>
            <p:nvPr/>
          </p:nvGrpSpPr>
          <p:grpSpPr>
            <a:xfrm>
              <a:off x="4634571" y="1490662"/>
              <a:ext cx="1526960" cy="3990976"/>
              <a:chOff x="4634571" y="1490662"/>
              <a:chExt cx="1526960" cy="399097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246D104-B0F8-DCF1-207B-54D71A58C1AE}"/>
                  </a:ext>
                </a:extLst>
              </p:cNvPr>
              <p:cNvSpPr/>
              <p:nvPr/>
            </p:nvSpPr>
            <p:spPr>
              <a:xfrm>
                <a:off x="4634993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1</a:t>
                </a:r>
              </a:p>
              <a:p>
                <a:pPr algn="ctr"/>
                <a:r>
                  <a:rPr lang="en-US" sz="1200" dirty="0"/>
                  <a:t>Fold 1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597AC66-18E6-1785-8554-865667C92E65}"/>
                  </a:ext>
                </a:extLst>
              </p:cNvPr>
              <p:cNvSpPr/>
              <p:nvPr/>
            </p:nvSpPr>
            <p:spPr>
              <a:xfrm>
                <a:off x="4634993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2</a:t>
                </a:r>
              </a:p>
              <a:p>
                <a:pPr algn="ctr"/>
                <a:r>
                  <a:rPr lang="en-US" sz="1200" dirty="0"/>
                  <a:t>Fold 2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D09667C-EBEF-CBFF-3B41-C6E68182B9A3}"/>
                  </a:ext>
                </a:extLst>
              </p:cNvPr>
              <p:cNvSpPr/>
              <p:nvPr/>
            </p:nvSpPr>
            <p:spPr>
              <a:xfrm>
                <a:off x="4634571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3</a:t>
                </a:r>
              </a:p>
              <a:p>
                <a:pPr algn="ctr"/>
                <a:r>
                  <a:rPr lang="en-US" sz="1200" dirty="0"/>
                  <a:t>Fold 3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1752ACF-F2BB-8B44-01CC-F746F043795E}"/>
                  </a:ext>
                </a:extLst>
              </p:cNvPr>
              <p:cNvSpPr/>
              <p:nvPr/>
            </p:nvSpPr>
            <p:spPr>
              <a:xfrm>
                <a:off x="4634571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4</a:t>
                </a:r>
              </a:p>
              <a:p>
                <a:pPr algn="ctr"/>
                <a:r>
                  <a:rPr lang="en-US" sz="1200" dirty="0"/>
                  <a:t>Fold 4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4E8D8CE-F202-EE81-87AB-BCFF2897FDED}"/>
                  </a:ext>
                </a:extLst>
              </p:cNvPr>
              <p:cNvSpPr/>
              <p:nvPr/>
            </p:nvSpPr>
            <p:spPr>
              <a:xfrm>
                <a:off x="4634571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5</a:t>
                </a:r>
              </a:p>
              <a:p>
                <a:pPr algn="ctr"/>
                <a:r>
                  <a:rPr lang="en-US" sz="1200" dirty="0"/>
                  <a:t>Fold 5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242841B-E5AC-5F4A-1B78-EC82AE1E8543}"/>
                </a:ext>
              </a:extLst>
            </p:cNvPr>
            <p:cNvGrpSpPr/>
            <p:nvPr/>
          </p:nvGrpSpPr>
          <p:grpSpPr>
            <a:xfrm>
              <a:off x="6571489" y="1490662"/>
              <a:ext cx="1526960" cy="3990976"/>
              <a:chOff x="6571489" y="1490662"/>
              <a:chExt cx="1526960" cy="399097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02BC3FE-A394-C6E4-B1A9-79148A70E39A}"/>
                  </a:ext>
                </a:extLst>
              </p:cNvPr>
              <p:cNvSpPr/>
              <p:nvPr/>
            </p:nvSpPr>
            <p:spPr>
              <a:xfrm>
                <a:off x="6571911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1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BC718BF-AB22-17CF-AA26-4F1EA649C1AC}"/>
                  </a:ext>
                </a:extLst>
              </p:cNvPr>
              <p:cNvSpPr/>
              <p:nvPr/>
            </p:nvSpPr>
            <p:spPr>
              <a:xfrm>
                <a:off x="6571911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2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40CF76B-5A62-1FE3-151D-20AE81A532E3}"/>
                  </a:ext>
                </a:extLst>
              </p:cNvPr>
              <p:cNvSpPr/>
              <p:nvPr/>
            </p:nvSpPr>
            <p:spPr>
              <a:xfrm>
                <a:off x="6571489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3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AFA62A9-0EF6-1BED-EEC4-474410283F10}"/>
                  </a:ext>
                </a:extLst>
              </p:cNvPr>
              <p:cNvSpPr/>
              <p:nvPr/>
            </p:nvSpPr>
            <p:spPr>
              <a:xfrm>
                <a:off x="6571489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4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28405E1-B27C-805E-3904-14BDBF8C504F}"/>
                  </a:ext>
                </a:extLst>
              </p:cNvPr>
              <p:cNvSpPr/>
              <p:nvPr/>
            </p:nvSpPr>
            <p:spPr>
              <a:xfrm>
                <a:off x="6571489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5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</p:grp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09A5966-E505-CC87-13F3-EBCDC910D4AC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2288116" y="3064669"/>
              <a:ext cx="409959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E44AEA59-7A17-38F9-DDF7-D8B38B9E72C0}"/>
                </a:ext>
              </a:extLst>
            </p:cNvPr>
            <p:cNvCxnSpPr>
              <a:cxnSpLocks/>
              <a:stCxn id="5" idx="3"/>
              <a:endCxn id="15" idx="1"/>
            </p:cNvCxnSpPr>
            <p:nvPr/>
          </p:nvCxnSpPr>
          <p:spPr>
            <a:xfrm>
              <a:off x="2288116" y="3486150"/>
              <a:ext cx="409958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7328381-F69F-5EE5-93DE-79C1F69F2DEA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 flipV="1">
              <a:off x="4224613" y="1808162"/>
              <a:ext cx="410380" cy="1256507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9CAAC72-3829-56B4-9630-D8C0548A0E57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 flipV="1">
              <a:off x="4224613" y="2647156"/>
              <a:ext cx="410380" cy="417513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BB92EE-1D9B-5AE8-355C-3F12B73C014B}"/>
                </a:ext>
              </a:extLst>
            </p:cNvPr>
            <p:cNvCxnSpPr>
              <a:cxnSpLocks/>
              <a:stCxn id="6" idx="3"/>
              <a:endCxn id="17" idx="1"/>
            </p:cNvCxnSpPr>
            <p:nvPr/>
          </p:nvCxnSpPr>
          <p:spPr>
            <a:xfrm>
              <a:off x="4224613" y="3064669"/>
              <a:ext cx="409958" cy="42148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BE9BEA3-2BBC-FA16-F12C-E9089D6441D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>
              <a:off x="4224613" y="3064669"/>
              <a:ext cx="409958" cy="126047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26BD7BC-CCBF-BE0C-6781-27FCB0FF90E1}"/>
                </a:ext>
              </a:extLst>
            </p:cNvPr>
            <p:cNvCxnSpPr>
              <a:cxnSpLocks/>
              <a:stCxn id="6" idx="3"/>
              <a:endCxn id="19" idx="1"/>
            </p:cNvCxnSpPr>
            <p:nvPr/>
          </p:nvCxnSpPr>
          <p:spPr>
            <a:xfrm>
              <a:off x="4224613" y="3064669"/>
              <a:ext cx="409958" cy="209946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131BAF0-BCAC-D1AE-624E-367C67659B04}"/>
                </a:ext>
              </a:extLst>
            </p:cNvPr>
            <p:cNvCxnSpPr>
              <a:cxnSpLocks/>
              <a:stCxn id="15" idx="3"/>
              <a:endCxn id="9" idx="1"/>
            </p:cNvCxnSpPr>
            <p:nvPr/>
          </p:nvCxnSpPr>
          <p:spPr>
            <a:xfrm flipV="1">
              <a:off x="4224612" y="1808162"/>
              <a:ext cx="410381" cy="2099469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CBE426F-CC21-6381-57B2-DAA1EDE7E250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224612" y="2647156"/>
              <a:ext cx="410381" cy="126047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0A0B844-6062-39D7-07F4-6469CB1629B6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4224612" y="3486150"/>
              <a:ext cx="409959" cy="421481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D257429-7CF6-88A0-7F27-4BF7DAA41C4D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>
              <a:off x="4224612" y="3907631"/>
              <a:ext cx="409959" cy="417513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351F520-1290-9525-2645-DC1798D2A4B1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>
              <a:off x="4224612" y="3907631"/>
              <a:ext cx="409959" cy="125650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48796D-7C5C-1639-6E55-BC49A1F12C32}"/>
                </a:ext>
              </a:extLst>
            </p:cNvPr>
            <p:cNvCxnSpPr>
              <a:cxnSpLocks/>
              <a:stCxn id="9" idx="3"/>
              <a:endCxn id="20" idx="1"/>
            </p:cNvCxnSpPr>
            <p:nvPr/>
          </p:nvCxnSpPr>
          <p:spPr>
            <a:xfrm>
              <a:off x="6161531" y="1808162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F62E922-B03B-3E63-3ACE-C905B3BA11C5}"/>
                </a:ext>
              </a:extLst>
            </p:cNvPr>
            <p:cNvCxnSpPr>
              <a:cxnSpLocks/>
              <a:stCxn id="16" idx="3"/>
              <a:endCxn id="21" idx="1"/>
            </p:cNvCxnSpPr>
            <p:nvPr/>
          </p:nvCxnSpPr>
          <p:spPr>
            <a:xfrm>
              <a:off x="6161531" y="2647156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2850A8D-5480-ECE3-B885-1EDC2AD4B4F8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>
              <a:off x="6161109" y="3486150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DFAC98B-4BA1-9F1E-38CE-7DD67A932111}"/>
                </a:ext>
              </a:extLst>
            </p:cNvPr>
            <p:cNvCxnSpPr>
              <a:cxnSpLocks/>
              <a:stCxn id="18" idx="3"/>
              <a:endCxn id="23" idx="1"/>
            </p:cNvCxnSpPr>
            <p:nvPr/>
          </p:nvCxnSpPr>
          <p:spPr>
            <a:xfrm>
              <a:off x="6161109" y="4325144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AAE0FD1-2F77-0DEE-5F36-5C2E170D0EAE}"/>
                </a:ext>
              </a:extLst>
            </p:cNvPr>
            <p:cNvCxnSpPr>
              <a:cxnSpLocks/>
              <a:stCxn id="19" idx="3"/>
              <a:endCxn id="24" idx="1"/>
            </p:cNvCxnSpPr>
            <p:nvPr/>
          </p:nvCxnSpPr>
          <p:spPr>
            <a:xfrm>
              <a:off x="6161109" y="5164138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B513DAF-DAFD-7A9C-FA7C-9326015553AF}"/>
                </a:ext>
              </a:extLst>
            </p:cNvPr>
            <p:cNvCxnSpPr>
              <a:cxnSpLocks/>
              <a:stCxn id="20" idx="3"/>
              <a:endCxn id="11" idx="1"/>
            </p:cNvCxnSpPr>
            <p:nvPr/>
          </p:nvCxnSpPr>
          <p:spPr>
            <a:xfrm>
              <a:off x="8098449" y="1808162"/>
              <a:ext cx="409958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53DBCDD-781D-0B7A-75F6-2FE0D59C67C6}"/>
                </a:ext>
              </a:extLst>
            </p:cNvPr>
            <p:cNvCxnSpPr>
              <a:cxnSpLocks/>
              <a:stCxn id="21" idx="3"/>
              <a:endCxn id="11" idx="1"/>
            </p:cNvCxnSpPr>
            <p:nvPr/>
          </p:nvCxnSpPr>
          <p:spPr>
            <a:xfrm>
              <a:off x="8098449" y="2647156"/>
              <a:ext cx="409958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C85DEE1-459D-80DF-C0C5-8763F0101E94}"/>
                </a:ext>
              </a:extLst>
            </p:cNvPr>
            <p:cNvCxnSpPr>
              <a:cxnSpLocks/>
              <a:stCxn id="22" idx="3"/>
              <a:endCxn id="11" idx="1"/>
            </p:cNvCxnSpPr>
            <p:nvPr/>
          </p:nvCxnSpPr>
          <p:spPr>
            <a:xfrm>
              <a:off x="8098027" y="3486150"/>
              <a:ext cx="410380" cy="0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1BF62B5-650C-97DD-3BDC-EF3CD4950D54}"/>
                </a:ext>
              </a:extLst>
            </p:cNvPr>
            <p:cNvCxnSpPr>
              <a:cxnSpLocks/>
              <a:stCxn id="23" idx="3"/>
              <a:endCxn id="11" idx="1"/>
            </p:cNvCxnSpPr>
            <p:nvPr/>
          </p:nvCxnSpPr>
          <p:spPr>
            <a:xfrm flipV="1">
              <a:off x="8098027" y="3486150"/>
              <a:ext cx="410380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E67181D-433E-22E4-0E8A-680FB7CED98D}"/>
                </a:ext>
              </a:extLst>
            </p:cNvPr>
            <p:cNvCxnSpPr>
              <a:cxnSpLocks/>
              <a:stCxn id="24" idx="3"/>
              <a:endCxn id="11" idx="1"/>
            </p:cNvCxnSpPr>
            <p:nvPr/>
          </p:nvCxnSpPr>
          <p:spPr>
            <a:xfrm flipV="1">
              <a:off x="8098027" y="3486150"/>
              <a:ext cx="410380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D2C1D74-BB43-7DB7-B7E1-53B28DA754AE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10176761" y="3486150"/>
              <a:ext cx="409960" cy="0"/>
            </a:xfrm>
            <a:prstGeom prst="straightConnector1">
              <a:avLst/>
            </a:prstGeom>
            <a:ln>
              <a:solidFill>
                <a:srgbClr val="525F84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731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335FECA-13C6-B7F5-3DF1-2B8BA51884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0A8C6F3-247C-A51C-174E-B02B8A7972EC}"/>
              </a:ext>
            </a:extLst>
          </p:cNvPr>
          <p:cNvGrpSpPr/>
          <p:nvPr/>
        </p:nvGrpSpPr>
        <p:grpSpPr>
          <a:xfrm>
            <a:off x="1370093" y="633412"/>
            <a:ext cx="9451814" cy="5591176"/>
            <a:chOff x="596474" y="955188"/>
            <a:chExt cx="9467962" cy="5600729"/>
          </a:xfrm>
        </p:grpSpPr>
        <p:pic>
          <p:nvPicPr>
            <p:cNvPr id="95" name="Picture 94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134A1C7B-CE62-4F22-F176-ACF575B6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74" y="955188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7" name="Picture 96" descr="A deer with antlers standing in the grass&#10;&#10;AI-generated content may be incorrect.">
              <a:extLst>
                <a:ext uri="{FF2B5EF4-FFF2-40B4-BE49-F238E27FC236}">
                  <a16:creationId xmlns:a16="http://schemas.microsoft.com/office/drawing/2014/main" id="{1720364C-2AA3-1D3A-A794-DB06C1E8C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861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8" name="Picture 97" descr="A deer standing in the grass&#10;&#10;AI-generated content may be incorrect.">
              <a:extLst>
                <a:ext uri="{FF2B5EF4-FFF2-40B4-BE49-F238E27FC236}">
                  <a16:creationId xmlns:a16="http://schemas.microsoft.com/office/drawing/2014/main" id="{FC547985-7A2F-2BEA-5A97-308199962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545" y="5156110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0" name="Picture 99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19AAD196-8033-5284-B4A2-534077DE4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35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1" name="Picture 100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FED324E6-770B-D2A1-6AC8-25FEAB510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6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3" name="Picture 102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261FCC88-EA23-24C8-56D9-7C9CD20C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380" y="3749432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4" name="Picture 10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3EA5D286-F04C-BD1B-1EDF-1C63584FF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68" y="3749434"/>
              <a:ext cx="1395653" cy="13989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6" name="Picture 105" descr="A deer with antlers standing in grass&#10;&#10;AI-generated content may be incorrect.">
              <a:extLst>
                <a:ext uri="{FF2B5EF4-FFF2-40B4-BE49-F238E27FC236}">
                  <a16:creationId xmlns:a16="http://schemas.microsoft.com/office/drawing/2014/main" id="{24264785-22D6-99F5-FADB-36C64861B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488" y="3749434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7" name="Picture 106" descr="A deer in a field&#10;&#10;AI-generated content may be incorrect.">
              <a:extLst>
                <a:ext uri="{FF2B5EF4-FFF2-40B4-BE49-F238E27FC236}">
                  <a16:creationId xmlns:a16="http://schemas.microsoft.com/office/drawing/2014/main" id="{CE696A7C-9553-62E7-FE15-DFA768311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46" y="374943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9" name="Picture 108" descr="A deer standing in grass&#10;&#10;AI-generated content may be incorrect.">
              <a:extLst>
                <a:ext uri="{FF2B5EF4-FFF2-40B4-BE49-F238E27FC236}">
                  <a16:creationId xmlns:a16="http://schemas.microsoft.com/office/drawing/2014/main" id="{E2DAFF90-3547-973A-7EDE-42407634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060" y="2350754"/>
              <a:ext cx="1396078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0" name="Picture 109" descr="A deer in a field&#10;&#10;AI-generated content may be incorrect.">
              <a:extLst>
                <a:ext uri="{FF2B5EF4-FFF2-40B4-BE49-F238E27FC236}">
                  <a16:creationId xmlns:a16="http://schemas.microsoft.com/office/drawing/2014/main" id="{8DB6D266-D621-D15C-A638-071CEDDDE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852" y="235075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1" name="Picture 110" descr="A deer eating grass in the grass&#10;&#10;AI-generated content may be incorrect.">
              <a:extLst>
                <a:ext uri="{FF2B5EF4-FFF2-40B4-BE49-F238E27FC236}">
                  <a16:creationId xmlns:a16="http://schemas.microsoft.com/office/drawing/2014/main" id="{B103B525-A983-5F3F-A545-9E12D7BE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011" y="2350754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2" name="Picture 111" descr="A deer with antlers standing in a grassy field&#10;&#10;AI-generated content may be incorrect.">
              <a:extLst>
                <a:ext uri="{FF2B5EF4-FFF2-40B4-BE49-F238E27FC236}">
                  <a16:creationId xmlns:a16="http://schemas.microsoft.com/office/drawing/2014/main" id="{91D8384D-8E3D-19D3-607C-40DE246F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41" y="2350754"/>
              <a:ext cx="1406842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3" name="Picture 112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F070AE78-003B-D081-CFE8-56FAEFC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91" y="955188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4" name="Picture 11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B029F2F5-7B7F-4A3F-3D7F-F16096B94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562" y="955188"/>
              <a:ext cx="1399685" cy="1397113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5" name="Picture 114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57BAE6DD-E98E-5477-1DB2-A927A285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834" y="955188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6" name="Picture 115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CA73F18F-6516-3E78-9D3B-4C6AC1B74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810" y="955188"/>
              <a:ext cx="1383468" cy="1381125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7" name="Picture 116" descr="A deer eating grass in the woods&#10;&#10;AI-generated content may be incorrect.">
              <a:extLst>
                <a:ext uri="{FF2B5EF4-FFF2-40B4-BE49-F238E27FC236}">
                  <a16:creationId xmlns:a16="http://schemas.microsoft.com/office/drawing/2014/main" id="{C592712E-6AFB-0EC0-6569-FD4ACDEA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25" y="2338656"/>
              <a:ext cx="1383468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8" name="Picture 117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803F4E76-3306-170F-EB1B-D85C1C0BE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809" y="2340999"/>
              <a:ext cx="1385811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9" name="Picture 118" descr="A deer with antlers standing in tall grass&#10;&#10;AI-generated content may be incorrect.">
              <a:extLst>
                <a:ext uri="{FF2B5EF4-FFF2-40B4-BE49-F238E27FC236}">
                  <a16:creationId xmlns:a16="http://schemas.microsoft.com/office/drawing/2014/main" id="{A2123F68-2F60-9939-2637-7D0C15E57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25" y="955189"/>
              <a:ext cx="1385811" cy="13834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3212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58296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110</TotalTime>
  <Words>244</Words>
  <Application>Microsoft Office PowerPoint</Application>
  <PresentationFormat>Widescreen</PresentationFormat>
  <Paragraphs>89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Century Gothic</vt:lpstr>
      <vt:lpstr>Courier New</vt:lpstr>
      <vt:lpstr>Wingdings</vt:lpstr>
      <vt:lpstr>Wingdings 3</vt:lpstr>
      <vt:lpstr>Wisp</vt:lpstr>
      <vt:lpstr>Predicting Deer Age via Computer Vision</vt:lpstr>
      <vt:lpstr>PowerPoint Presentation</vt:lpstr>
      <vt:lpstr>PowerPoint Presentation</vt:lpstr>
      <vt:lpstr>PowerPoint Presentation</vt:lpstr>
      <vt:lpstr>Extra images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16</cp:revision>
  <dcterms:created xsi:type="dcterms:W3CDTF">2025-09-25T11:19:30Z</dcterms:created>
  <dcterms:modified xsi:type="dcterms:W3CDTF">2025-09-29T11:36:36Z</dcterms:modified>
</cp:coreProperties>
</file>